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Proxima Nova"/>
      <p:regular r:id="rId13"/>
      <p:bold r:id="rId14"/>
      <p:italic r:id="rId15"/>
      <p:boldItalic r:id="rId16"/>
    </p:embeddedFont>
    <p:embeddedFont>
      <p:font typeface="Oswald"/>
      <p:regular r:id="rId17"/>
      <p:bold r:id="rId18"/>
    </p:embeddedFont>
    <p:embeddedFont>
      <p:font typeface="Alfa Slab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roximaNova-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italic.fntdata"/><Relationship Id="rId14" Type="http://schemas.openxmlformats.org/officeDocument/2006/relationships/font" Target="fonts/ProximaNova-bold.fntdata"/><Relationship Id="rId17" Type="http://schemas.openxmlformats.org/officeDocument/2006/relationships/font" Target="fonts/Oswald-regular.fntdata"/><Relationship Id="rId16" Type="http://schemas.openxmlformats.org/officeDocument/2006/relationships/font" Target="fonts/ProximaNova-boldItalic.fntdata"/><Relationship Id="rId5" Type="http://schemas.openxmlformats.org/officeDocument/2006/relationships/slide" Target="slides/slide1.xml"/><Relationship Id="rId19" Type="http://schemas.openxmlformats.org/officeDocument/2006/relationships/font" Target="fonts/AlfaSlabOne-regular.fntdata"/><Relationship Id="rId6" Type="http://schemas.openxmlformats.org/officeDocument/2006/relationships/slide" Target="slides/slide2.xml"/><Relationship Id="rId18"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hyperlink" Target="http://www.history.com/topics/napole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311700" y="248475"/>
            <a:ext cx="8520600" cy="572700"/>
          </a:xfrm>
          <a:prstGeom prst="rect">
            <a:avLst/>
          </a:prstGeom>
        </p:spPr>
        <p:txBody>
          <a:bodyPr anchorCtr="0" anchor="t" bIns="91425" lIns="91425" rIns="91425" tIns="91425">
            <a:noAutofit/>
          </a:bodyPr>
          <a:lstStyle/>
          <a:p>
            <a:pPr lvl="0">
              <a:spcBef>
                <a:spcPts val="0"/>
              </a:spcBef>
              <a:buNone/>
            </a:pPr>
            <a:r>
              <a:rPr b="1" lang="en" sz="2400"/>
              <a:t>Napoleon Bonaparte </a:t>
            </a:r>
          </a:p>
        </p:txBody>
      </p:sp>
      <p:pic>
        <p:nvPicPr>
          <p:cNvPr descr="download.jpg" id="57" name="Shape 57"/>
          <p:cNvPicPr preferRelativeResize="0"/>
          <p:nvPr/>
        </p:nvPicPr>
        <p:blipFill rotWithShape="1">
          <a:blip r:embed="rId3">
            <a:alphaModFix/>
          </a:blip>
          <a:srcRect b="0" l="0" r="0" t="0"/>
          <a:stretch/>
        </p:blipFill>
        <p:spPr>
          <a:xfrm>
            <a:off x="6082875" y="184634"/>
            <a:ext cx="2864549" cy="4774249"/>
          </a:xfrm>
          <a:prstGeom prst="rect">
            <a:avLst/>
          </a:prstGeom>
          <a:noFill/>
          <a:ln>
            <a:noFill/>
          </a:ln>
        </p:spPr>
      </p:pic>
      <p:sp>
        <p:nvSpPr>
          <p:cNvPr id="58" name="Shape 58"/>
          <p:cNvSpPr txBox="1"/>
          <p:nvPr/>
        </p:nvSpPr>
        <p:spPr>
          <a:xfrm>
            <a:off x="311700" y="748050"/>
            <a:ext cx="5602200" cy="3647400"/>
          </a:xfrm>
          <a:prstGeom prst="rect">
            <a:avLst/>
          </a:prstGeom>
          <a:noFill/>
          <a:ln>
            <a:noFill/>
          </a:ln>
        </p:spPr>
        <p:txBody>
          <a:bodyPr anchorCtr="0" anchor="t" bIns="91425" lIns="91425" rIns="91425" tIns="91425">
            <a:noAutofit/>
          </a:bodyPr>
          <a:lstStyle/>
          <a:p>
            <a:pPr lvl="0">
              <a:spcBef>
                <a:spcPts val="0"/>
              </a:spcBef>
              <a:buNone/>
            </a:pPr>
            <a:r>
              <a:rPr lang="en"/>
              <a:t>Napoleon Bonaparte was born 1769 to father Carlo Buonaparte and mother Letizia Romolino. At age 8 Napoleon was sent to France to study the Royal Military, Napoleon spent 8 years studying the Royal Military, if you count the year he spent at </a:t>
            </a:r>
            <a:r>
              <a:rPr lang="en">
                <a:highlight>
                  <a:srgbClr val="FFFFFF"/>
                </a:highlight>
              </a:rPr>
              <a:t>Ecole Militaire in Paris. From school he graduated Second Lieutenant of the Artillery at age 16. Years later he was sent to war at Toulon where he helped greatly in the victory over British forces, and soon after was made Brigadier General. Once the Directory came to power Napoleon had gained control of the French army in Italy and soon after defeated the Austrians in 1797. Napoleon Marched into Egypt but when he heard the Directory was losing power he abandoned his army and retreated to Paris to become 1 of the 3 councils in the new French government. THIS is how Napoleon gained power in France, from here he will go on to conquer over half of Europe and make a name for himself as one of the best military strategists of all time. </a:t>
            </a:r>
          </a:p>
          <a:p>
            <a:pPr lvl="0">
              <a:spcBef>
                <a:spcPts val="0"/>
              </a:spcBef>
              <a:buNone/>
            </a:pPr>
            <a:r>
              <a:t/>
            </a:r>
            <a:endParaRPr>
              <a:highlight>
                <a:srgbClr val="FFFFFF"/>
              </a:highlight>
            </a:endParaRPr>
          </a:p>
          <a:p>
            <a:pPr lvl="0">
              <a:spcBef>
                <a:spcPts val="0"/>
              </a:spcBef>
              <a:buNone/>
            </a:pPr>
            <a:r>
              <a:rPr lang="en" u="sng">
                <a:solidFill>
                  <a:schemeClr val="hlink"/>
                </a:solidFill>
                <a:highlight>
                  <a:srgbClr val="FFFFFF"/>
                </a:highlight>
                <a:hlinkClick r:id="rId4"/>
              </a:rPr>
              <a:t>http://www.history.com/topics/napoleon</a:t>
            </a:r>
            <a:r>
              <a:rPr lang="en">
                <a:highlight>
                  <a:srgbClr val="FFFFFF"/>
                </a:highlight>
              </a:rPr>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311700" y="595975"/>
            <a:ext cx="8520600" cy="1957800"/>
          </a:xfrm>
          <a:prstGeom prst="rect">
            <a:avLst/>
          </a:prstGeom>
        </p:spPr>
        <p:txBody>
          <a:bodyPr anchorCtr="0" anchor="b" bIns="91425" lIns="91425" rIns="91425" tIns="91425">
            <a:noAutofit/>
          </a:bodyPr>
          <a:lstStyle/>
          <a:p>
            <a:pPr lvl="0">
              <a:spcBef>
                <a:spcPts val="0"/>
              </a:spcBef>
              <a:buNone/>
            </a:pPr>
            <a:r>
              <a:rPr lang="en"/>
              <a:t>MACBETH</a:t>
            </a:r>
          </a:p>
        </p:txBody>
      </p:sp>
      <p:sp>
        <p:nvSpPr>
          <p:cNvPr id="64" name="Shape 64"/>
          <p:cNvSpPr txBox="1"/>
          <p:nvPr>
            <p:ph idx="1" type="subTitle"/>
          </p:nvPr>
        </p:nvSpPr>
        <p:spPr>
          <a:xfrm>
            <a:off x="311700" y="3165823"/>
            <a:ext cx="8520600" cy="733500"/>
          </a:xfrm>
          <a:prstGeom prst="rect">
            <a:avLst/>
          </a:prstGeom>
        </p:spPr>
        <p:txBody>
          <a:bodyPr anchorCtr="0" anchor="t" bIns="91425" lIns="91425" rIns="91425" tIns="91425">
            <a:noAutofit/>
          </a:bodyPr>
          <a:lstStyle/>
          <a:p>
            <a:pPr lvl="0">
              <a:spcBef>
                <a:spcPts val="0"/>
              </a:spcBef>
              <a:buNone/>
            </a:pPr>
            <a:r>
              <a:rPr lang="en" sz="5400">
                <a:solidFill>
                  <a:srgbClr val="1155CC"/>
                </a:solidFill>
                <a:latin typeface="Alfa Slab One"/>
                <a:ea typeface="Alfa Slab One"/>
                <a:cs typeface="Alfa Slab One"/>
                <a:sym typeface="Alfa Slab One"/>
              </a:rPr>
              <a:t>NAPOLEON</a:t>
            </a:r>
          </a:p>
        </p:txBody>
      </p:sp>
      <p:sp>
        <p:nvSpPr>
          <p:cNvPr id="65" name="Shape 65"/>
          <p:cNvSpPr txBox="1"/>
          <p:nvPr/>
        </p:nvSpPr>
        <p:spPr>
          <a:xfrm>
            <a:off x="4346325" y="2553775"/>
            <a:ext cx="972000" cy="393000"/>
          </a:xfrm>
          <a:prstGeom prst="rect">
            <a:avLst/>
          </a:prstGeom>
          <a:noFill/>
          <a:ln>
            <a:noFill/>
          </a:ln>
        </p:spPr>
        <p:txBody>
          <a:bodyPr anchorCtr="0" anchor="t" bIns="91425" lIns="91425" rIns="91425" tIns="91425">
            <a:noAutofit/>
          </a:bodyPr>
          <a:lstStyle/>
          <a:p>
            <a:pPr lvl="0">
              <a:spcBef>
                <a:spcPts val="0"/>
              </a:spcBef>
              <a:buNone/>
            </a:pPr>
            <a:r>
              <a:rPr lang="en" sz="1800">
                <a:latin typeface="Oswald"/>
                <a:ea typeface="Oswald"/>
                <a:cs typeface="Oswald"/>
                <a:sym typeface="Oswald"/>
              </a:rPr>
              <a:t>VS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idx="1" type="body"/>
          </p:nvPr>
        </p:nvSpPr>
        <p:spPr>
          <a:xfrm>
            <a:off x="4834125" y="1190300"/>
            <a:ext cx="3943500" cy="4055400"/>
          </a:xfrm>
          <a:prstGeom prst="rect">
            <a:avLst/>
          </a:prstGeom>
        </p:spPr>
        <p:txBody>
          <a:bodyPr anchorCtr="0" anchor="t" bIns="91425" lIns="91425" rIns="91425" tIns="91425">
            <a:noAutofit/>
          </a:bodyPr>
          <a:lstStyle/>
          <a:p>
            <a:pPr lvl="0">
              <a:spcBef>
                <a:spcPts val="0"/>
              </a:spcBef>
              <a:buNone/>
            </a:pPr>
            <a:r>
              <a:rPr lang="en">
                <a:solidFill>
                  <a:srgbClr val="000000"/>
                </a:solidFill>
              </a:rPr>
              <a:t>Macbeth and Napoleon Bonaparte have a lot in common. They both rose in ranks quickly, they both had blind ambition which rose them to power, but at same time this blinding ambition made them both underestimate their enemy and settings a great deal . </a:t>
            </a:r>
          </a:p>
        </p:txBody>
      </p:sp>
      <p:pic>
        <p:nvPicPr>
          <p:cNvPr descr="napoleon_1818323b.jpg" id="71" name="Shape 71"/>
          <p:cNvPicPr preferRelativeResize="0"/>
          <p:nvPr/>
        </p:nvPicPr>
        <p:blipFill rotWithShape="1">
          <a:blip r:embed="rId3">
            <a:alphaModFix/>
          </a:blip>
          <a:srcRect b="0" l="31225" r="31225" t="0"/>
          <a:stretch/>
        </p:blipFill>
        <p:spPr>
          <a:xfrm>
            <a:off x="2575400" y="1987400"/>
            <a:ext cx="2205924" cy="2807374"/>
          </a:xfrm>
          <a:prstGeom prst="rect">
            <a:avLst/>
          </a:prstGeom>
          <a:noFill/>
          <a:ln>
            <a:noFill/>
          </a:ln>
        </p:spPr>
      </p:pic>
      <p:pic>
        <p:nvPicPr>
          <p:cNvPr id="72" name="Shape 72"/>
          <p:cNvPicPr preferRelativeResize="0"/>
          <p:nvPr/>
        </p:nvPicPr>
        <p:blipFill rotWithShape="1">
          <a:blip r:embed="rId4">
            <a:alphaModFix/>
          </a:blip>
          <a:srcRect b="0" l="21891" r="21773" t="0"/>
          <a:stretch/>
        </p:blipFill>
        <p:spPr>
          <a:xfrm>
            <a:off x="262074" y="513250"/>
            <a:ext cx="2205925" cy="280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5591606" y="879012"/>
            <a:ext cx="3166575" cy="3385475"/>
          </a:xfrm>
          <a:prstGeom prst="rect">
            <a:avLst/>
          </a:prstGeom>
          <a:noFill/>
          <a:ln>
            <a:noFill/>
          </a:ln>
        </p:spPr>
      </p:pic>
      <p:sp>
        <p:nvSpPr>
          <p:cNvPr id="78" name="Shape 78"/>
          <p:cNvSpPr txBox="1"/>
          <p:nvPr/>
        </p:nvSpPr>
        <p:spPr>
          <a:xfrm>
            <a:off x="382225" y="294850"/>
            <a:ext cx="4826700" cy="4499100"/>
          </a:xfrm>
          <a:prstGeom prst="rect">
            <a:avLst/>
          </a:prstGeom>
          <a:noFill/>
          <a:ln>
            <a:noFill/>
          </a:ln>
        </p:spPr>
        <p:txBody>
          <a:bodyPr anchorCtr="0" anchor="t" bIns="91425" lIns="91425" rIns="91425" tIns="91425">
            <a:noAutofit/>
          </a:bodyPr>
          <a:lstStyle/>
          <a:p>
            <a:pPr lvl="0" rtl="0">
              <a:spcBef>
                <a:spcPts val="0"/>
              </a:spcBef>
              <a:buNone/>
            </a:pPr>
            <a:r>
              <a:rPr lang="en"/>
              <a:t>“I have done the deed. Didst thou not hear a noise?” (II,II,15)</a:t>
            </a:r>
          </a:p>
          <a:p>
            <a:pPr lvl="0" rtl="0">
              <a:spcBef>
                <a:spcPts val="0"/>
              </a:spcBef>
              <a:buNone/>
            </a:pPr>
            <a:r>
              <a:t/>
            </a:r>
            <a:endParaRPr/>
          </a:p>
          <a:p>
            <a:pPr lvl="0" rtl="0">
              <a:spcBef>
                <a:spcPts val="0"/>
              </a:spcBef>
              <a:buNone/>
            </a:pPr>
            <a:r>
              <a:rPr lang="en"/>
              <a:t>This is the quote Macbeth gives after he has had “done the deed” of killing Duncan. He shows very little remorse </a:t>
            </a:r>
          </a:p>
          <a:p>
            <a:pPr lvl="0" rtl="0">
              <a:spcBef>
                <a:spcPts val="0"/>
              </a:spcBef>
              <a:buNone/>
            </a:pPr>
            <a:r>
              <a:t/>
            </a:r>
            <a:endParaRPr/>
          </a:p>
          <a:p>
            <a:pPr lvl="0">
              <a:spcBef>
                <a:spcPts val="0"/>
              </a:spcBef>
              <a:buNone/>
            </a:pPr>
            <a:r>
              <a:rPr lang="en"/>
              <a:t>Napoleon marched into Egypt with an entire army on a campaign to conquer but when he heard that the French  government was losing power he abandoned his army to fight blind so he could become 1 of the 3 councils in the new government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1" type="body"/>
          </p:nvPr>
        </p:nvSpPr>
        <p:spPr>
          <a:xfrm>
            <a:off x="311700" y="382225"/>
            <a:ext cx="8520600" cy="4186800"/>
          </a:xfrm>
          <a:prstGeom prst="rect">
            <a:avLst/>
          </a:prstGeom>
        </p:spPr>
        <p:txBody>
          <a:bodyPr anchorCtr="0" anchor="t" bIns="91425" lIns="91425" rIns="91425" tIns="91425">
            <a:noAutofit/>
          </a:bodyPr>
          <a:lstStyle/>
          <a:p>
            <a:pPr lvl="0" rtl="0">
              <a:spcBef>
                <a:spcPts val="0"/>
              </a:spcBef>
              <a:buNone/>
            </a:pPr>
            <a:r>
              <a:rPr lang="en" sz="1400">
                <a:solidFill>
                  <a:srgbClr val="000000"/>
                </a:solidFill>
              </a:rPr>
              <a:t>“Thou hast it now: king, Cawdor, Glamis, all,/As the weird women promised, and i fear/Thou played’st most foully for’t” (III,I,1)</a:t>
            </a:r>
          </a:p>
          <a:p>
            <a:pPr lvl="0" rtl="0">
              <a:spcBef>
                <a:spcPts val="0"/>
              </a:spcBef>
              <a:buNone/>
            </a:pPr>
            <a:r>
              <a:rPr lang="en" sz="1400">
                <a:solidFill>
                  <a:srgbClr val="000000"/>
                </a:solidFill>
              </a:rPr>
              <a:t>This is the what Banquo says about Macbeth rising the ranks to king, fulfilling the prophecy, and drawing suspicion</a:t>
            </a:r>
          </a:p>
          <a:p>
            <a:pPr lvl="0">
              <a:spcBef>
                <a:spcPts val="0"/>
              </a:spcBef>
              <a:buNone/>
            </a:pPr>
            <a:r>
              <a:rPr lang="en" sz="1400">
                <a:solidFill>
                  <a:srgbClr val="000000"/>
                </a:solidFill>
              </a:rPr>
              <a:t>Napoleon rose ranks quickly, but at the cost of his own men. Napoleon became powerful in France by becoming one of the three councils in the new government, he abandoned his army to do this.</a:t>
            </a:r>
          </a:p>
        </p:txBody>
      </p:sp>
      <p:pic>
        <p:nvPicPr>
          <p:cNvPr id="84" name="Shape 84"/>
          <p:cNvPicPr preferRelativeResize="0"/>
          <p:nvPr/>
        </p:nvPicPr>
        <p:blipFill>
          <a:blip r:embed="rId3">
            <a:alphaModFix/>
          </a:blip>
          <a:stretch>
            <a:fillRect/>
          </a:stretch>
        </p:blipFill>
        <p:spPr>
          <a:xfrm>
            <a:off x="5416502" y="2287375"/>
            <a:ext cx="2813074" cy="2801474"/>
          </a:xfrm>
          <a:prstGeom prst="rect">
            <a:avLst/>
          </a:prstGeom>
          <a:noFill/>
          <a:ln>
            <a:noFill/>
          </a:ln>
        </p:spPr>
      </p:pic>
      <p:pic>
        <p:nvPicPr>
          <p:cNvPr id="85" name="Shape 85"/>
          <p:cNvPicPr preferRelativeResize="0"/>
          <p:nvPr/>
        </p:nvPicPr>
        <p:blipFill>
          <a:blip r:embed="rId3">
            <a:alphaModFix/>
          </a:blip>
          <a:stretch>
            <a:fillRect/>
          </a:stretch>
        </p:blipFill>
        <p:spPr>
          <a:xfrm flipH="1">
            <a:off x="938677" y="2287375"/>
            <a:ext cx="2813074" cy="2801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 type="body"/>
          </p:nvPr>
        </p:nvSpPr>
        <p:spPr>
          <a:xfrm>
            <a:off x="311700" y="469575"/>
            <a:ext cx="4536900" cy="4099200"/>
          </a:xfrm>
          <a:prstGeom prst="rect">
            <a:avLst/>
          </a:prstGeom>
        </p:spPr>
        <p:txBody>
          <a:bodyPr anchorCtr="0" anchor="t" bIns="91425" lIns="91425" rIns="91425" tIns="91425">
            <a:noAutofit/>
          </a:bodyPr>
          <a:lstStyle/>
          <a:p>
            <a:pPr lvl="0" rtl="0">
              <a:spcBef>
                <a:spcPts val="0"/>
              </a:spcBef>
              <a:buNone/>
            </a:pPr>
            <a:r>
              <a:rPr lang="en" sz="1400">
                <a:solidFill>
                  <a:srgbClr val="000000"/>
                </a:solidFill>
              </a:rPr>
              <a:t>“Let fall thy blade on vulnerable crests;/I bear a charmed life, which must not yield/To one of women born” (V,VII,40) </a:t>
            </a:r>
          </a:p>
          <a:p>
            <a:pPr lvl="0" rtl="0">
              <a:spcBef>
                <a:spcPts val="0"/>
              </a:spcBef>
              <a:buNone/>
            </a:pPr>
            <a:r>
              <a:rPr lang="en" sz="1400">
                <a:solidFill>
                  <a:srgbClr val="000000"/>
                </a:solidFill>
              </a:rPr>
              <a:t>This is what Macbeth says while fighting Macduff, this shows he is very arrogant and undermines his enemy because Macduff happened to be C-sectioned</a:t>
            </a:r>
          </a:p>
          <a:p>
            <a:pPr lvl="0" rtl="0">
              <a:spcBef>
                <a:spcPts val="0"/>
              </a:spcBef>
              <a:buNone/>
            </a:pPr>
            <a:r>
              <a:rPr lang="en" sz="1400">
                <a:solidFill>
                  <a:srgbClr val="000000"/>
                </a:solidFill>
              </a:rPr>
              <a:t>Napoleon was also very ignorant and thought he was so powerful that he couldn’t be conquered. It was this thinking that ultimately lead to his defeat.</a:t>
            </a:r>
          </a:p>
          <a:p>
            <a:pPr lvl="0">
              <a:spcBef>
                <a:spcPts val="0"/>
              </a:spcBef>
              <a:buNone/>
            </a:pPr>
            <a:r>
              <a:t/>
            </a:r>
            <a:endParaRPr sz="1400">
              <a:solidFill>
                <a:srgbClr val="000000"/>
              </a:solidFill>
            </a:endParaRPr>
          </a:p>
        </p:txBody>
      </p:sp>
      <p:pic>
        <p:nvPicPr>
          <p:cNvPr id="91" name="Shape 91"/>
          <p:cNvPicPr preferRelativeResize="0"/>
          <p:nvPr/>
        </p:nvPicPr>
        <p:blipFill>
          <a:blip r:embed="rId3">
            <a:alphaModFix/>
          </a:blip>
          <a:stretch>
            <a:fillRect/>
          </a:stretch>
        </p:blipFill>
        <p:spPr>
          <a:xfrm>
            <a:off x="5213525" y="853300"/>
            <a:ext cx="3390900" cy="3436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Connection to Human Rights </a:t>
            </a:r>
          </a:p>
        </p:txBody>
      </p:sp>
      <p:sp>
        <p:nvSpPr>
          <p:cNvPr id="97" name="Shape 97"/>
          <p:cNvSpPr txBox="1"/>
          <p:nvPr>
            <p:ph idx="1" type="body"/>
          </p:nvPr>
        </p:nvSpPr>
        <p:spPr>
          <a:xfrm>
            <a:off x="311700" y="1374330"/>
            <a:ext cx="8520600" cy="3104999"/>
          </a:xfrm>
          <a:prstGeom prst="rect">
            <a:avLst/>
          </a:prstGeom>
        </p:spPr>
        <p:txBody>
          <a:bodyPr anchorCtr="0" anchor="t" bIns="91425" lIns="91425" rIns="91425" tIns="91425">
            <a:noAutofit/>
          </a:bodyPr>
          <a:lstStyle/>
          <a:p>
            <a:pPr lvl="0" rtl="0">
              <a:spcBef>
                <a:spcPts val="0"/>
              </a:spcBef>
              <a:buNone/>
            </a:pPr>
            <a:r>
              <a:rPr lang="en"/>
              <a:t>Articles 3, 12</a:t>
            </a:r>
          </a:p>
          <a:p>
            <a:pPr lvl="0" rtl="0">
              <a:spcBef>
                <a:spcPts val="0"/>
              </a:spcBef>
              <a:buNone/>
            </a:pPr>
            <a:r>
              <a:rPr lang="en"/>
              <a:t>Article 3: </a:t>
            </a:r>
            <a:r>
              <a:rPr lang="en" sz="1200">
                <a:solidFill>
                  <a:srgbClr val="333333"/>
                </a:solidFill>
                <a:highlight>
                  <a:srgbClr val="FFFFFF"/>
                </a:highlight>
                <a:latin typeface="Arial"/>
                <a:ea typeface="Arial"/>
                <a:cs typeface="Arial"/>
                <a:sym typeface="Arial"/>
              </a:rPr>
              <a:t>Everyone has the right to life, liberty and security of person.</a:t>
            </a:r>
          </a:p>
          <a:p>
            <a:pPr indent="-304800" lvl="0" marL="457200" rtl="0">
              <a:spcBef>
                <a:spcPts val="0"/>
              </a:spcBef>
              <a:buClr>
                <a:srgbClr val="333333"/>
              </a:buClr>
              <a:buSzPct val="100000"/>
              <a:buFont typeface="Arial"/>
              <a:buChar char="-"/>
            </a:pPr>
            <a:r>
              <a:rPr lang="en" sz="1200">
                <a:solidFill>
                  <a:srgbClr val="333333"/>
                </a:solidFill>
                <a:highlight>
                  <a:srgbClr val="FFFFFF"/>
                </a:highlight>
                <a:latin typeface="Arial"/>
                <a:ea typeface="Arial"/>
                <a:cs typeface="Arial"/>
                <a:sym typeface="Arial"/>
              </a:rPr>
              <a:t>As Napoleon attacked the many different countries, his men would raid nearby houses to find any other guards that they had been fighting at the time. Although they did not kill innocent people, they still had broken into their houses and invaded their privacy.</a:t>
            </a:r>
          </a:p>
          <a:p>
            <a:pPr lvl="0" rtl="0">
              <a:lnSpc>
                <a:spcPct val="137386"/>
              </a:lnSpc>
              <a:spcBef>
                <a:spcPts val="0"/>
              </a:spcBef>
              <a:spcAft>
                <a:spcPts val="1400"/>
              </a:spcAft>
              <a:buNone/>
            </a:pPr>
            <a:r>
              <a:rPr lang="en" sz="1600">
                <a:solidFill>
                  <a:srgbClr val="333333"/>
                </a:solidFill>
                <a:highlight>
                  <a:srgbClr val="FFFFFF"/>
                </a:highlight>
                <a:latin typeface="Arial"/>
                <a:ea typeface="Arial"/>
                <a:cs typeface="Arial"/>
                <a:sym typeface="Arial"/>
              </a:rPr>
              <a:t>Article 12</a:t>
            </a:r>
            <a:r>
              <a:rPr lang="en" sz="1000">
                <a:solidFill>
                  <a:srgbClr val="333333"/>
                </a:solidFill>
                <a:highlight>
                  <a:srgbClr val="FFFFFF"/>
                </a:highlight>
                <a:latin typeface="Arial"/>
                <a:ea typeface="Arial"/>
                <a:cs typeface="Arial"/>
                <a:sym typeface="Arial"/>
              </a:rPr>
              <a:t>: </a:t>
            </a:r>
            <a:r>
              <a:rPr lang="en" sz="1200">
                <a:solidFill>
                  <a:srgbClr val="333333"/>
                </a:solidFill>
                <a:highlight>
                  <a:srgbClr val="FFFFFF"/>
                </a:highlight>
                <a:latin typeface="Arial"/>
                <a:ea typeface="Arial"/>
                <a:cs typeface="Arial"/>
                <a:sym typeface="Arial"/>
              </a:rPr>
              <a:t>No one shall be subjected to arbitrary interference with his privacy, family, home or correspondence, nor to attacks upon his honour and reputation. Everyone has the right to the protection of the law against such interference or attacks</a:t>
            </a:r>
            <a:r>
              <a:rPr lang="en" sz="1000">
                <a:solidFill>
                  <a:srgbClr val="333333"/>
                </a:solidFill>
                <a:highlight>
                  <a:srgbClr val="FFFFFF"/>
                </a:highlight>
                <a:latin typeface="Arial"/>
                <a:ea typeface="Arial"/>
                <a:cs typeface="Arial"/>
                <a:sym typeface="Arial"/>
              </a:rPr>
              <a:t>. </a:t>
            </a:r>
          </a:p>
          <a:p>
            <a:pPr indent="-304800" lvl="0" marL="457200" rtl="0">
              <a:lnSpc>
                <a:spcPct val="137386"/>
              </a:lnSpc>
              <a:spcBef>
                <a:spcPts val="0"/>
              </a:spcBef>
              <a:spcAft>
                <a:spcPts val="1400"/>
              </a:spcAft>
              <a:buClr>
                <a:srgbClr val="333333"/>
              </a:buClr>
              <a:buSzPct val="100000"/>
              <a:buFont typeface="Arial"/>
              <a:buChar char="-"/>
            </a:pPr>
            <a:r>
              <a:rPr lang="en" sz="1200">
                <a:solidFill>
                  <a:srgbClr val="333333"/>
                </a:solidFill>
                <a:highlight>
                  <a:srgbClr val="FFFFFF"/>
                </a:highlight>
                <a:latin typeface="Arial"/>
                <a:ea typeface="Arial"/>
                <a:cs typeface="Arial"/>
                <a:sym typeface="Arial"/>
              </a:rPr>
              <a:t>Napoleon marched into many countries with with his army and had attacked them. For example, he attacked Egypt to wipe out british trade routes with India</a:t>
            </a:r>
          </a:p>
          <a:p>
            <a:pPr lvl="0" rtl="0">
              <a:spcBef>
                <a:spcPts val="0"/>
              </a:spcBef>
              <a:buNone/>
            </a:pPr>
            <a:r>
              <a:t/>
            </a:r>
            <a:endParaRPr/>
          </a:p>
          <a:p>
            <a:pPr lvl="0">
              <a:spcBef>
                <a:spcPts val="0"/>
              </a:spcBef>
              <a:buNone/>
            </a:pPr>
            <a:r>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Discussion Questions </a:t>
            </a:r>
          </a:p>
        </p:txBody>
      </p:sp>
      <p:sp>
        <p:nvSpPr>
          <p:cNvPr id="103" name="Shape 10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Do you think Napoleon was a great ruler of his time or no. Why?</a:t>
            </a:r>
          </a:p>
          <a:p>
            <a:pPr indent="-228600" lvl="0" marL="457200">
              <a:spcBef>
                <a:spcPts val="0"/>
              </a:spcBef>
              <a:buChar char="-"/>
            </a:pPr>
            <a:r>
              <a:rPr lang="en"/>
              <a:t>Who do think was a worse tyrant, Napoleon or Macbeth? Explain.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